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7" r:id="rId2"/>
    <p:sldId id="267" r:id="rId3"/>
    <p:sldId id="268" r:id="rId4"/>
    <p:sldId id="269" r:id="rId5"/>
    <p:sldId id="273" r:id="rId6"/>
    <p:sldId id="274" r:id="rId7"/>
    <p:sldId id="264" r:id="rId8"/>
    <p:sldId id="265" r:id="rId9"/>
    <p:sldId id="271" r:id="rId10"/>
    <p:sldId id="272" r:id="rId11"/>
    <p:sldId id="311" r:id="rId12"/>
    <p:sldId id="275" r:id="rId13"/>
    <p:sldId id="306" r:id="rId14"/>
    <p:sldId id="307" r:id="rId15"/>
    <p:sldId id="308" r:id="rId16"/>
    <p:sldId id="309" r:id="rId17"/>
    <p:sldId id="310" r:id="rId18"/>
    <p:sldId id="312" r:id="rId19"/>
    <p:sldId id="31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E24278-D0E9-4153-A0EA-15C0B514F99C}" v="31" dt="2022-04-04T10:15:56.7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3.jp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634625-1567-430C-B9F3-9022154E4280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CDE8DC-B62F-451E-840F-89B41F5C47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964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149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471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345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C1D68C-9617-4647-B71E-3639ACE111D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6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Quantised we mean finite, basically a representation of numeric data that is approximated to the resolution of the system where they were captured or where they are displayed.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0277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we mean with finite, basically the opposite of infinite, which is endless. Finite is defined as having a limited range,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508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4682B-1CE6-4444-9D93-EB0CF4A9928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060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72F2-8707-4DAC-87C6-54A1F9451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C483C-054E-4F4F-822C-74A788240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A320B-1608-4ED3-9116-FDF431561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ECF2E-6131-4BC2-859B-B02BD022C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55EA4-6E04-4C69-AB6B-832A03516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750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EFCFB-83A7-4491-A117-A4E8E557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DECD44-A22B-4855-95DB-BCB324D75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2BE32-751D-455E-A48D-9CAF77EBC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FC397-775D-482E-A933-C27C1A86F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02098-8183-448C-B5AD-E5A2197F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10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F4823F-C53F-4421-B4E0-7602C2E56E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9C4D3E-DA05-4C89-B3E0-4C6E41489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68B9B-ADD5-46F0-A6F6-322648AE9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B3D30-F6F3-4A42-9489-D8D33D705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F2439-8CC7-422A-B3BB-1C470C5F8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484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6277-9F71-496E-972C-4A83332A4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CE7DE-07E7-4278-8E68-B8B952AF1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2D548-E685-410A-A89B-9CE8CBE65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9F1A5-A479-46F9-9DAC-D8022064C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E8613-A1F4-4EAA-9C9B-30DB1F21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004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E9FC5-C7F4-4393-8C83-86B69BDB7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73DCE-E5A5-4648-9669-7B080238F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0E062-C189-4680-8406-BD5F574E9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55987-E6C9-4813-85BA-FB960580E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2D510-C47A-4232-B742-6B69CB698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0179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CE533-4424-4EF1-BA7E-7E02FF307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B3951-5B3A-4E51-BF90-5ED495D28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72C56F-DBCA-4BBB-A734-A67B0D6A5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BA271-C3DF-480A-8B5A-C7AB9AD67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FF7A6-CA38-4439-87B7-E36C466E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597858-E069-409E-B708-C1E98F5C9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0484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B511-9560-4713-B677-84013762F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DC72C-92AE-4149-AEF9-FB9B1DE23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573405-2842-48FE-8829-03E5083268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C33416-E877-47C2-80C6-E633529E0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42B62A-443E-4C79-9391-AE94E21D6B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9CEF41-7828-4AF7-8CE3-2933225C6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DF8BF-53C3-45CE-BBD5-BA18F7934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5AC4F8-8C77-4143-984F-CD42F651A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233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E75A1-7C11-43F0-9FD6-35677980F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40B426-5407-4660-977F-5FF26CB88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03B4B-15D4-4DD2-B911-C652B53E7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57CF01-EA29-466D-AB6C-97591A593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919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C60854-5B10-4803-8E7B-EFD0CF71F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E7C835-784D-430D-9F88-6E01C37B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755C08-AC1A-4BC8-BFE6-1BA23EE98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07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D2E50-4603-4406-9C09-A78B6F6CF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877E2-DAEA-4204-AC73-A43E568EA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851F0-5AE9-4163-9F5B-A32547E79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08363-CDAC-467D-AF3F-8C2B1A787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08E48-A593-41AA-AE6F-4253F6EA0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7F33AF-BF18-4DC4-970B-9E5A6AEEC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2482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B4197-DD47-467D-9456-2591D167B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E339B9-36CC-4EE3-B30B-3E018B5D06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AAC52-1D19-4722-8599-1B7DA6BF3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E72E7-59DA-4E29-9481-B70A22493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E9E8C-4EC1-469E-9ACC-57B40DA6E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C4816-AD41-48FC-9FFA-074B1DB73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305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682DDC-31AC-423E-8D95-DF9D8257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F2D3F-7055-4642-AA9D-4E95F7314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BD1AF-BB46-44ED-B1D1-A8DD9E6167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AC63D-DFFC-4236-A8EF-AEB3C78C6C7C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761C0-9096-4170-9915-3847A0F260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C3377-DE44-4E7C-BA8E-A79AED3715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ABD0C-F3CE-44B2-A7EB-97AEF38DFB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001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hF_56SxrGk?feature=oembed" TargetMode="Externa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aMdXjTn9rc?feature=oembed" TargetMode="Externa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A86E-A3C6-465F-9F62-337F7862C8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Applicant Taster Day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9F5AB-6D1C-4979-96F1-660B4AB6B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82188"/>
            <a:ext cx="9144000" cy="1375611"/>
          </a:xfrm>
        </p:spPr>
        <p:txBody>
          <a:bodyPr/>
          <a:lstStyle/>
          <a:p>
            <a:r>
              <a:rPr lang="en-GB" sz="2800"/>
              <a:t>DIG 5125 – Digital Media Processing</a:t>
            </a:r>
          </a:p>
          <a:p>
            <a:r>
              <a:rPr lang="en-GB" sz="2000"/>
              <a:t>Dr Sam Smith samuel.smith@bcu.ac.uk</a:t>
            </a:r>
          </a:p>
        </p:txBody>
      </p:sp>
      <p:pic>
        <p:nvPicPr>
          <p:cNvPr id="1026" name="Picture 2" descr="STUDY WORLD INTERNATIONAL EDUCATION FAIR">
            <a:extLst>
              <a:ext uri="{FF2B5EF4-FFF2-40B4-BE49-F238E27FC236}">
                <a16:creationId xmlns:a16="http://schemas.microsoft.com/office/drawing/2014/main" id="{D54AB84B-A557-453A-93A1-F36CE787C0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951" y="5721105"/>
            <a:ext cx="4132097" cy="832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4CEB57E-59E1-4D64-9D49-3CCBD0F9BC34}"/>
              </a:ext>
            </a:extLst>
          </p:cNvPr>
          <p:cNvCxnSpPr/>
          <p:nvPr/>
        </p:nvCxnSpPr>
        <p:spPr>
          <a:xfrm>
            <a:off x="1524000" y="3637547"/>
            <a:ext cx="9144000" cy="0"/>
          </a:xfrm>
          <a:prstGeom prst="line">
            <a:avLst/>
          </a:prstGeom>
          <a:ln w="3810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997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Digital Image Representation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9EC55DC-2D65-480D-99DA-F767051F5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3771" y="1808198"/>
            <a:ext cx="5490028" cy="1603375"/>
          </a:xfrm>
          <a:ln>
            <a:solidFill>
              <a:srgbClr val="00104D"/>
            </a:solidFill>
          </a:ln>
        </p:spPr>
        <p:txBody>
          <a:bodyPr/>
          <a:lstStyle/>
          <a:p>
            <a:endParaRPr lang="en-GB" dirty="0"/>
          </a:p>
          <a:p>
            <a:pPr marL="0" indent="0" algn="ctr">
              <a:buNone/>
            </a:pPr>
            <a:r>
              <a:rPr lang="en-GB" sz="4800" b="1" dirty="0">
                <a:solidFill>
                  <a:srgbClr val="00104D"/>
                </a:solidFill>
              </a:rPr>
              <a:t>Image = </a:t>
            </a:r>
            <a:r>
              <a:rPr lang="en-GB" sz="4800" b="1" i="1" dirty="0">
                <a:solidFill>
                  <a:srgbClr val="00104D"/>
                </a:solidFill>
              </a:rPr>
              <a:t>f(</a:t>
            </a:r>
            <a:r>
              <a:rPr lang="en-GB" sz="4800" b="1" i="1" dirty="0" err="1">
                <a:solidFill>
                  <a:srgbClr val="00104D"/>
                </a:solidFill>
              </a:rPr>
              <a:t>x,y</a:t>
            </a:r>
            <a:r>
              <a:rPr lang="en-GB" sz="4800" b="1" i="1" dirty="0">
                <a:solidFill>
                  <a:srgbClr val="00104D"/>
                </a:solidFill>
              </a:rPr>
              <a:t>)</a:t>
            </a:r>
            <a:endParaRPr lang="en-GB" sz="4800" b="1" dirty="0">
              <a:solidFill>
                <a:srgbClr val="00104D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125B48-1840-4AE4-9795-C55530D116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0" y="1808198"/>
            <a:ext cx="4826446" cy="4446587"/>
          </a:xfrm>
          <a:prstGeom prst="rect">
            <a:avLst/>
          </a:prstGeom>
        </p:spPr>
      </p:pic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911F3B82-CB87-48AC-9F92-907DA920A9F6}"/>
              </a:ext>
            </a:extLst>
          </p:cNvPr>
          <p:cNvSpPr txBox="1">
            <a:spLocks/>
          </p:cNvSpPr>
          <p:nvPr/>
        </p:nvSpPr>
        <p:spPr>
          <a:xfrm>
            <a:off x="5863771" y="3563937"/>
            <a:ext cx="5490028" cy="26908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2400" dirty="0"/>
              <a:t>Where x, y and </a:t>
            </a:r>
            <a:r>
              <a:rPr lang="en-GB" sz="2400" i="1" dirty="0"/>
              <a:t>f(</a:t>
            </a:r>
            <a:r>
              <a:rPr lang="en-GB" sz="2400" i="1" dirty="0" err="1"/>
              <a:t>x,y</a:t>
            </a:r>
            <a:r>
              <a:rPr lang="en-GB" sz="2400" i="1" dirty="0"/>
              <a:t>) are </a:t>
            </a:r>
            <a:r>
              <a:rPr lang="en-GB" sz="2400" b="1" i="1" dirty="0">
                <a:solidFill>
                  <a:srgbClr val="00104D"/>
                </a:solidFill>
              </a:rPr>
              <a:t>finite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X = </a:t>
            </a:r>
            <a:r>
              <a:rPr lang="en-GB" sz="2400" b="1" dirty="0">
                <a:solidFill>
                  <a:srgbClr val="00104D"/>
                </a:solidFill>
              </a:rPr>
              <a:t>Width</a:t>
            </a:r>
            <a:r>
              <a:rPr lang="en-GB" sz="2400" dirty="0"/>
              <a:t> (number of pixels wide)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Y = </a:t>
            </a:r>
            <a:r>
              <a:rPr lang="en-GB" sz="2400" b="1" dirty="0">
                <a:solidFill>
                  <a:srgbClr val="00104D"/>
                </a:solidFill>
              </a:rPr>
              <a:t>Height</a:t>
            </a:r>
            <a:r>
              <a:rPr lang="en-GB" sz="2400" b="1" dirty="0"/>
              <a:t> </a:t>
            </a:r>
            <a:r>
              <a:rPr lang="en-GB" sz="2400" dirty="0"/>
              <a:t>(number of pixels height)</a:t>
            </a:r>
          </a:p>
          <a:p>
            <a:pPr>
              <a:lnSpc>
                <a:spcPct val="100000"/>
              </a:lnSpc>
            </a:pPr>
            <a:r>
              <a:rPr lang="en-GB" sz="2400" i="1" dirty="0"/>
              <a:t>f(</a:t>
            </a:r>
            <a:r>
              <a:rPr lang="en-GB" sz="2400" i="1" dirty="0" err="1"/>
              <a:t>x,y</a:t>
            </a:r>
            <a:r>
              <a:rPr lang="en-GB" sz="2400" i="1" dirty="0"/>
              <a:t>) </a:t>
            </a:r>
            <a:r>
              <a:rPr lang="en-GB" sz="2400" dirty="0"/>
              <a:t>= [0-255] </a:t>
            </a:r>
            <a:r>
              <a:rPr lang="en-GB" sz="2400" b="1" dirty="0">
                <a:solidFill>
                  <a:srgbClr val="00104D"/>
                </a:solidFill>
              </a:rPr>
              <a:t>Intensity</a:t>
            </a:r>
            <a:r>
              <a:rPr lang="en-GB" sz="2400" dirty="0"/>
              <a:t> value for a specific pixel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1834463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Types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Dr Maite Frutos – maite.frutos@bcu.ac.uk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963D6BF-58E5-4EDD-A762-1B50D3A4D197}"/>
              </a:ext>
            </a:extLst>
          </p:cNvPr>
          <p:cNvGrpSpPr/>
          <p:nvPr/>
        </p:nvGrpSpPr>
        <p:grpSpPr>
          <a:xfrm>
            <a:off x="745724" y="1538264"/>
            <a:ext cx="11075783" cy="2814761"/>
            <a:chOff x="479395" y="1714578"/>
            <a:chExt cx="11075783" cy="281476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B4358B4-C4C8-4C6A-9424-AD0B5075BC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4723" t="3842" r="14869" b="6932"/>
            <a:stretch/>
          </p:blipFill>
          <p:spPr>
            <a:xfrm>
              <a:off x="4286140" y="2328668"/>
              <a:ext cx="3462293" cy="220067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3C0E2B7-7969-4829-93FE-67602F994C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4491" t="5396" r="14514" b="4635"/>
            <a:stretch/>
          </p:blipFill>
          <p:spPr>
            <a:xfrm>
              <a:off x="479395" y="2328668"/>
              <a:ext cx="3462292" cy="2200663"/>
            </a:xfrm>
            <a:prstGeom prst="rect">
              <a:avLst/>
            </a:prstGeom>
          </p:spPr>
        </p:pic>
        <p:pic>
          <p:nvPicPr>
            <p:cNvPr id="15" name="Picture 14" descr="A close up of a toy&#10;&#10;Description automatically generated">
              <a:extLst>
                <a:ext uri="{FF2B5EF4-FFF2-40B4-BE49-F238E27FC236}">
                  <a16:creationId xmlns:a16="http://schemas.microsoft.com/office/drawing/2014/main" id="{6FE70AFD-B4F8-4F71-8538-B3B54CE8B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2886" y="2338918"/>
              <a:ext cx="3462292" cy="2180162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09F305-BABC-490E-8DC5-977C63DF02F8}"/>
                </a:ext>
              </a:extLst>
            </p:cNvPr>
            <p:cNvSpPr txBox="1"/>
            <p:nvPr/>
          </p:nvSpPr>
          <p:spPr>
            <a:xfrm>
              <a:off x="8448465" y="1714578"/>
              <a:ext cx="26579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>
                  <a:solidFill>
                    <a:srgbClr val="00104D"/>
                  </a:solidFill>
                </a:rPr>
                <a:t>RGB Images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F4BD9029-498C-4EC3-BE29-9C6CD71F4077}"/>
              </a:ext>
            </a:extLst>
          </p:cNvPr>
          <p:cNvSpPr txBox="1"/>
          <p:nvPr/>
        </p:nvSpPr>
        <p:spPr>
          <a:xfrm>
            <a:off x="1147892" y="4342766"/>
            <a:ext cx="26579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1 bit – 2 colours [0,1]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1E0A6D-F04E-4B4A-BA26-3A902F98A777}"/>
              </a:ext>
            </a:extLst>
          </p:cNvPr>
          <p:cNvSpPr txBox="1"/>
          <p:nvPr/>
        </p:nvSpPr>
        <p:spPr>
          <a:xfrm>
            <a:off x="4552469" y="4353017"/>
            <a:ext cx="3462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8 bit – 256 colours [0-255]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C06968-2F7E-4F18-A1AE-8B49D035F6AB}"/>
              </a:ext>
            </a:extLst>
          </p:cNvPr>
          <p:cNvSpPr txBox="1"/>
          <p:nvPr/>
        </p:nvSpPr>
        <p:spPr>
          <a:xfrm>
            <a:off x="8321927" y="4353017"/>
            <a:ext cx="3536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rgbClr val="020202"/>
                </a:solidFill>
              </a:rPr>
              <a:t>24 bit – 8 bit per channel [R,G,B]</a:t>
            </a:r>
          </a:p>
        </p:txBody>
      </p:sp>
      <p:sp>
        <p:nvSpPr>
          <p:cNvPr id="30" name="Rectangle 1">
            <a:extLst>
              <a:ext uri="{FF2B5EF4-FFF2-40B4-BE49-F238E27FC236}">
                <a16:creationId xmlns:a16="http://schemas.microsoft.com/office/drawing/2014/main" id="{9B66CFD6-D879-4E41-BFC5-91D63FE6ED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9150" y="273526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7AC63A14-006E-4003-B72E-D0FA9BCC53C6}"/>
              </a:ext>
            </a:extLst>
          </p:cNvPr>
          <p:cNvGraphicFramePr>
            <a:graphicFrameLocks noGrp="1"/>
          </p:cNvGraphicFramePr>
          <p:nvPr/>
        </p:nvGraphicFramePr>
        <p:xfrm>
          <a:off x="8298943" y="4889171"/>
          <a:ext cx="1151856" cy="1284045"/>
        </p:xfrm>
        <a:graphic>
          <a:graphicData uri="http://schemas.openxmlformats.org/drawingml/2006/table">
            <a:tbl>
              <a:tblPr/>
              <a:tblGrid>
                <a:gridCol w="383952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sp>
        <p:nvSpPr>
          <p:cNvPr id="34" name="Rectangle 2">
            <a:extLst>
              <a:ext uri="{FF2B5EF4-FFF2-40B4-BE49-F238E27FC236}">
                <a16:creationId xmlns:a16="http://schemas.microsoft.com/office/drawing/2014/main" id="{9257EF44-DB57-4A1E-871A-39174FC673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6513" y="476526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61C5A058-E2E9-4821-87EA-684D859A586D}"/>
              </a:ext>
            </a:extLst>
          </p:cNvPr>
          <p:cNvGraphicFramePr>
            <a:graphicFrameLocks noGrp="1"/>
          </p:cNvGraphicFramePr>
          <p:nvPr/>
        </p:nvGraphicFramePr>
        <p:xfrm>
          <a:off x="9530764" y="4897505"/>
          <a:ext cx="1151853" cy="1284045"/>
        </p:xfrm>
        <a:graphic>
          <a:graphicData uri="http://schemas.openxmlformats.org/drawingml/2006/table">
            <a:tbl>
              <a:tblPr/>
              <a:tblGrid>
                <a:gridCol w="383951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FA26AAB5-21F0-4616-A9D5-AFB57474FCEF}"/>
              </a:ext>
            </a:extLst>
          </p:cNvPr>
          <p:cNvGraphicFramePr>
            <a:graphicFrameLocks noGrp="1"/>
          </p:cNvGraphicFramePr>
          <p:nvPr/>
        </p:nvGraphicFramePr>
        <p:xfrm>
          <a:off x="10762582" y="4896156"/>
          <a:ext cx="1151853" cy="1284045"/>
        </p:xfrm>
        <a:graphic>
          <a:graphicData uri="http://schemas.openxmlformats.org/drawingml/2006/table">
            <a:tbl>
              <a:tblPr/>
              <a:tblGrid>
                <a:gridCol w="383951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1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82154753-1F22-40BB-8763-2BC9C24726E0}"/>
              </a:ext>
            </a:extLst>
          </p:cNvPr>
          <p:cNvGraphicFramePr>
            <a:graphicFrameLocks noGrp="1"/>
          </p:cNvGraphicFramePr>
          <p:nvPr/>
        </p:nvGraphicFramePr>
        <p:xfrm>
          <a:off x="5707686" y="4889171"/>
          <a:ext cx="1158429" cy="1284045"/>
        </p:xfrm>
        <a:graphic>
          <a:graphicData uri="http://schemas.openxmlformats.org/drawingml/2006/table">
            <a:tbl>
              <a:tblPr/>
              <a:tblGrid>
                <a:gridCol w="390525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255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251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211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123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212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55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E57D7FA2-310D-4137-AC18-6954B4D132DE}"/>
              </a:ext>
            </a:extLst>
          </p:cNvPr>
          <p:cNvGraphicFramePr>
            <a:graphicFrameLocks noGrp="1"/>
          </p:cNvGraphicFramePr>
          <p:nvPr/>
        </p:nvGraphicFramePr>
        <p:xfrm>
          <a:off x="1900941" y="4889171"/>
          <a:ext cx="1152302" cy="1284045"/>
        </p:xfrm>
        <a:graphic>
          <a:graphicData uri="http://schemas.openxmlformats.org/drawingml/2006/table">
            <a:tbl>
              <a:tblPr/>
              <a:tblGrid>
                <a:gridCol w="384175">
                  <a:extLst>
                    <a:ext uri="{9D8B030D-6E8A-4147-A177-3AD203B41FA5}">
                      <a16:colId xmlns:a16="http://schemas.microsoft.com/office/drawing/2014/main" val="1150847139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1105480199"/>
                    </a:ext>
                  </a:extLst>
                </a:gridCol>
                <a:gridCol w="383952">
                  <a:extLst>
                    <a:ext uri="{9D8B030D-6E8A-4147-A177-3AD203B41FA5}">
                      <a16:colId xmlns:a16="http://schemas.microsoft.com/office/drawing/2014/main" val="3336436294"/>
                    </a:ext>
                  </a:extLst>
                </a:gridCol>
              </a:tblGrid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477913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11115"/>
                  </a:ext>
                </a:extLst>
              </a:tr>
              <a:tr h="42801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266159"/>
                  </a:ext>
                </a:extLst>
              </a:tr>
            </a:tbl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9E6E0F92-ACE5-41AC-A408-71F935D7EED2}"/>
              </a:ext>
            </a:extLst>
          </p:cNvPr>
          <p:cNvSpPr txBox="1"/>
          <p:nvPr/>
        </p:nvSpPr>
        <p:spPr>
          <a:xfrm>
            <a:off x="8321926" y="6119531"/>
            <a:ext cx="1099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R - red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E71BFD-E1D8-4270-BFE0-9A91F7D7A7FC}"/>
              </a:ext>
            </a:extLst>
          </p:cNvPr>
          <p:cNvSpPr txBox="1"/>
          <p:nvPr/>
        </p:nvSpPr>
        <p:spPr>
          <a:xfrm>
            <a:off x="9439267" y="6095098"/>
            <a:ext cx="1334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G - green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167BC3-050E-4C1A-AFC7-8BFB99643DE9}"/>
              </a:ext>
            </a:extLst>
          </p:cNvPr>
          <p:cNvSpPr txBox="1"/>
          <p:nvPr/>
        </p:nvSpPr>
        <p:spPr>
          <a:xfrm>
            <a:off x="10798332" y="6119532"/>
            <a:ext cx="1183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B - blue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6C3FEC1-7092-4770-9FA9-8FE2311F2259}"/>
              </a:ext>
            </a:extLst>
          </p:cNvPr>
          <p:cNvGrpSpPr/>
          <p:nvPr/>
        </p:nvGrpSpPr>
        <p:grpSpPr>
          <a:xfrm>
            <a:off x="4191961" y="1815090"/>
            <a:ext cx="3813722" cy="2529728"/>
            <a:chOff x="4191961" y="1815090"/>
            <a:chExt cx="3813722" cy="2529728"/>
          </a:xfrm>
        </p:grpSpPr>
        <p:cxnSp>
          <p:nvCxnSpPr>
            <p:cNvPr id="29" name="Straight Arrow Connector 28" descr="X&#10;">
              <a:extLst>
                <a:ext uri="{FF2B5EF4-FFF2-40B4-BE49-F238E27FC236}">
                  <a16:creationId xmlns:a16="http://schemas.microsoft.com/office/drawing/2014/main" id="{CAD1CFD5-A373-4D2E-ABCA-BB941723E39A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B8F8ECE-FE06-474C-963C-BA694ECBC579}"/>
                </a:ext>
              </a:extLst>
            </p:cNvPr>
            <p:cNvSpPr txBox="1"/>
            <p:nvPr/>
          </p:nvSpPr>
          <p:spPr>
            <a:xfrm>
              <a:off x="5798213" y="1815090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A07C965-2F48-450A-9984-282A0883B408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E93542C-59A1-42A5-90C4-A3C37F604719}"/>
                </a:ext>
              </a:extLst>
            </p:cNvPr>
            <p:cNvSpPr txBox="1"/>
            <p:nvPr/>
          </p:nvSpPr>
          <p:spPr>
            <a:xfrm rot="16200000">
              <a:off x="3913179" y="3052744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363F20A-1A4B-425D-931B-CC8F4D233F76}"/>
              </a:ext>
            </a:extLst>
          </p:cNvPr>
          <p:cNvGrpSpPr/>
          <p:nvPr/>
        </p:nvGrpSpPr>
        <p:grpSpPr>
          <a:xfrm>
            <a:off x="394294" y="1813897"/>
            <a:ext cx="3813722" cy="2528869"/>
            <a:chOff x="394294" y="1813897"/>
            <a:chExt cx="3813722" cy="2528869"/>
          </a:xfrm>
        </p:grpSpPr>
        <p:cxnSp>
          <p:nvCxnSpPr>
            <p:cNvPr id="37" name="Straight Arrow Connector 36" descr="X&#10;">
              <a:extLst>
                <a:ext uri="{FF2B5EF4-FFF2-40B4-BE49-F238E27FC236}">
                  <a16:creationId xmlns:a16="http://schemas.microsoft.com/office/drawing/2014/main" id="{CA2CDD8B-5645-45BA-89B4-DB7A76DCCDBD}"/>
                </a:ext>
              </a:extLst>
            </p:cNvPr>
            <p:cNvCxnSpPr>
              <a:cxnSpLocks/>
            </p:cNvCxnSpPr>
            <p:nvPr/>
          </p:nvCxnSpPr>
          <p:spPr>
            <a:xfrm>
              <a:off x="658417" y="2066397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A342CB-A29A-4CE6-8FF8-7F8D7CD4155D}"/>
                </a:ext>
              </a:extLst>
            </p:cNvPr>
            <p:cNvSpPr txBox="1"/>
            <p:nvPr/>
          </p:nvSpPr>
          <p:spPr>
            <a:xfrm>
              <a:off x="2038056" y="1813897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A4B3B22-7E35-4F8E-8EB7-D302AAA701BC}"/>
                </a:ext>
              </a:extLst>
            </p:cNvPr>
            <p:cNvCxnSpPr>
              <a:cxnSpLocks/>
            </p:cNvCxnSpPr>
            <p:nvPr/>
          </p:nvCxnSpPr>
          <p:spPr>
            <a:xfrm>
              <a:off x="658417" y="2066397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F9016D1-8E6A-442F-B8CD-49E3C133648B}"/>
                </a:ext>
              </a:extLst>
            </p:cNvPr>
            <p:cNvSpPr txBox="1"/>
            <p:nvPr/>
          </p:nvSpPr>
          <p:spPr>
            <a:xfrm rot="16200000">
              <a:off x="115512" y="3050692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19F730-4097-4BE5-B4E7-4ACB83E213E9}"/>
              </a:ext>
            </a:extLst>
          </p:cNvPr>
          <p:cNvSpPr txBox="1"/>
          <p:nvPr/>
        </p:nvSpPr>
        <p:spPr>
          <a:xfrm>
            <a:off x="1147891" y="1525158"/>
            <a:ext cx="2657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Binary 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746C99-6E20-4AEF-9650-0CE83C50C5B5}"/>
              </a:ext>
            </a:extLst>
          </p:cNvPr>
          <p:cNvSpPr txBox="1"/>
          <p:nvPr/>
        </p:nvSpPr>
        <p:spPr>
          <a:xfrm>
            <a:off x="4954637" y="1525158"/>
            <a:ext cx="26579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104D"/>
                </a:solidFill>
              </a:rPr>
              <a:t>Greyscale Images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166BE60-57D8-487B-A1B5-69F4343A36A4}"/>
              </a:ext>
            </a:extLst>
          </p:cNvPr>
          <p:cNvGrpSpPr/>
          <p:nvPr/>
        </p:nvGrpSpPr>
        <p:grpSpPr>
          <a:xfrm>
            <a:off x="8019828" y="1814592"/>
            <a:ext cx="3813722" cy="2529728"/>
            <a:chOff x="4191961" y="1815090"/>
            <a:chExt cx="3813722" cy="2529728"/>
          </a:xfrm>
        </p:grpSpPr>
        <p:cxnSp>
          <p:nvCxnSpPr>
            <p:cNvPr id="51" name="Straight Arrow Connector 50" descr="X&#10;">
              <a:extLst>
                <a:ext uri="{FF2B5EF4-FFF2-40B4-BE49-F238E27FC236}">
                  <a16:creationId xmlns:a16="http://schemas.microsoft.com/office/drawing/2014/main" id="{6924B4F0-F174-4633-A032-37872BDFA0C5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3549599" cy="0"/>
            </a:xfrm>
            <a:prstGeom prst="straightConnector1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327C594-1259-4E26-AB31-B405EA2D68E7}"/>
                </a:ext>
              </a:extLst>
            </p:cNvPr>
            <p:cNvSpPr txBox="1"/>
            <p:nvPr/>
          </p:nvSpPr>
          <p:spPr>
            <a:xfrm>
              <a:off x="5798213" y="1815090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x = 1280</a:t>
              </a:r>
              <a:endParaRPr lang="en-GB" sz="2400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B4294D8-B453-42F6-ADCC-13278308C3E3}"/>
                </a:ext>
              </a:extLst>
            </p:cNvPr>
            <p:cNvCxnSpPr>
              <a:cxnSpLocks/>
            </p:cNvCxnSpPr>
            <p:nvPr/>
          </p:nvCxnSpPr>
          <p:spPr>
            <a:xfrm>
              <a:off x="4456084" y="2068449"/>
              <a:ext cx="0" cy="2276369"/>
            </a:xfrm>
            <a:prstGeom prst="line">
              <a:avLst/>
            </a:prstGeom>
            <a:ln w="38100">
              <a:solidFill>
                <a:srgbClr val="0010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C4BCA64-BB74-47E3-9BE0-6F70DAA3286B}"/>
                </a:ext>
              </a:extLst>
            </p:cNvPr>
            <p:cNvSpPr txBox="1"/>
            <p:nvPr/>
          </p:nvSpPr>
          <p:spPr>
            <a:xfrm rot="16200000">
              <a:off x="3913179" y="3052744"/>
              <a:ext cx="8653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/>
                <a:t>y = 806</a:t>
              </a:r>
              <a:endParaRPr lang="en-GB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47776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– Zoom And Enhance in MATLAB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669524" y="1614980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A5662A-EB8F-4BEC-AE33-604CD1105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Import Image into software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Zoom and Crop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Upscale – Interpolation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Enhance – Sharpening filter</a:t>
            </a:r>
          </a:p>
        </p:txBody>
      </p:sp>
    </p:spTree>
    <p:extLst>
      <p:ext uri="{BB962C8B-B14F-4D97-AF65-F5344CB8AC3E}">
        <p14:creationId xmlns:p14="http://schemas.microsoft.com/office/powerpoint/2010/main" val="919880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Handling – Import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7704" y="1738415"/>
            <a:ext cx="7168799" cy="2456794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latin typeface="Bahnschrift" panose="020B0502040204020203" pitchFamily="34" charset="0"/>
              </a:rPr>
              <a:t>IMG = </a:t>
            </a:r>
            <a:r>
              <a:rPr lang="en-GB" dirty="0" err="1">
                <a:latin typeface="Bahnschrift" panose="020B0502040204020203" pitchFamily="34" charset="0"/>
              </a:rPr>
              <a:t>imread</a:t>
            </a:r>
            <a:r>
              <a:rPr lang="en-GB" dirty="0">
                <a:latin typeface="Bahnschrift" panose="020B0502040204020203" pitchFamily="34" charset="0"/>
              </a:rPr>
              <a:t>(</a:t>
            </a:r>
            <a:r>
              <a:rPr lang="en-GB" dirty="0">
                <a:solidFill>
                  <a:srgbClr val="7030A0"/>
                </a:solidFill>
                <a:latin typeface="Bahnschrift" panose="020B0502040204020203" pitchFamily="34" charset="0"/>
              </a:rPr>
              <a:t>‘mario.jpg’</a:t>
            </a:r>
            <a:r>
              <a:rPr lang="en-GB" dirty="0">
                <a:latin typeface="Bahnschrift" panose="020B0502040204020203" pitchFamily="34" charset="0"/>
              </a:rPr>
              <a:t>);</a:t>
            </a:r>
            <a:r>
              <a:rPr lang="en-GB" dirty="0">
                <a:solidFill>
                  <a:srgbClr val="7030A0"/>
                </a:solidFill>
                <a:latin typeface="Bahnschrift" panose="020B0502040204020203" pitchFamily="34" charset="0"/>
              </a:rPr>
              <a:t>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%Read in the image to variable I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 err="1">
                <a:latin typeface="Bahnschrift" panose="020B0502040204020203" pitchFamily="34" charset="0"/>
              </a:rPr>
              <a:t>imshow</a:t>
            </a:r>
            <a:r>
              <a:rPr lang="en-GB" dirty="0">
                <a:latin typeface="Bahnschrift" panose="020B0502040204020203" pitchFamily="34" charset="0"/>
              </a:rPr>
              <a:t>(IMG);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%show the image figure,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imshow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(I);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B44EA07-BAF4-430B-A5FE-87E34A48F8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4926" y="1853810"/>
            <a:ext cx="3707942" cy="2341399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dirty="0"/>
              <a:t>The script applies two key functions: </a:t>
            </a:r>
            <a:r>
              <a:rPr lang="en-GB" b="1" dirty="0" err="1">
                <a:solidFill>
                  <a:srgbClr val="00104D"/>
                </a:solidFill>
              </a:rPr>
              <a:t>imread</a:t>
            </a:r>
            <a:r>
              <a:rPr lang="en-GB" dirty="0"/>
              <a:t> and </a:t>
            </a:r>
            <a:r>
              <a:rPr lang="en-GB" b="1" dirty="0" err="1">
                <a:solidFill>
                  <a:srgbClr val="00104D"/>
                </a:solidFill>
              </a:rPr>
              <a:t>imshow</a:t>
            </a:r>
            <a:endParaRPr lang="en-GB" b="1" dirty="0">
              <a:solidFill>
                <a:srgbClr val="00104D"/>
              </a:solidFill>
            </a:endParaRPr>
          </a:p>
          <a:p>
            <a:pPr>
              <a:lnSpc>
                <a:spcPct val="150000"/>
              </a:lnSpc>
            </a:pPr>
            <a:r>
              <a:rPr lang="en-GB" b="1" dirty="0" err="1">
                <a:solidFill>
                  <a:srgbClr val="00104D"/>
                </a:solidFill>
              </a:rPr>
              <a:t>Imread</a:t>
            </a:r>
            <a:r>
              <a:rPr lang="en-GB" dirty="0"/>
              <a:t> takes the string argument of the local image filename and stores the image data into variable</a:t>
            </a:r>
            <a:r>
              <a:rPr lang="en-GB" b="1" dirty="0"/>
              <a:t> </a:t>
            </a:r>
            <a:r>
              <a:rPr lang="en-GB" b="1" dirty="0">
                <a:solidFill>
                  <a:srgbClr val="00104D"/>
                </a:solidFill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2242756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Zoom and Crop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7" name="Content Placeholder 6" descr="Chart, bar chart&#10;&#10;Description automatically generated">
            <a:extLst>
              <a:ext uri="{FF2B5EF4-FFF2-40B4-BE49-F238E27FC236}">
                <a16:creationId xmlns:a16="http://schemas.microsoft.com/office/drawing/2014/main" id="{1338181D-1D08-41D2-8B29-2EC38D85B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448" y="1520600"/>
            <a:ext cx="4209810" cy="2986780"/>
          </a:xfrm>
        </p:spPr>
      </p:pic>
      <p:pic>
        <p:nvPicPr>
          <p:cNvPr id="11" name="Picture 10" descr="A close-up of a toy&#10;&#10;Description automatically generated with medium confidence">
            <a:extLst>
              <a:ext uri="{FF2B5EF4-FFF2-40B4-BE49-F238E27FC236}">
                <a16:creationId xmlns:a16="http://schemas.microsoft.com/office/drawing/2014/main" id="{BC8A5BD4-9A97-4C70-9B31-B11F675DD4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576" y="3254558"/>
            <a:ext cx="1704975" cy="1428750"/>
          </a:xfrm>
          <a:prstGeom prst="rect">
            <a:avLst/>
          </a:prstGeom>
        </p:spPr>
      </p:pic>
      <p:pic>
        <p:nvPicPr>
          <p:cNvPr id="15" name="Picture 14" descr="A picture containing indoor, toy, doll, decorated&#10;&#10;Description automatically generated">
            <a:extLst>
              <a:ext uri="{FF2B5EF4-FFF2-40B4-BE49-F238E27FC236}">
                <a16:creationId xmlns:a16="http://schemas.microsoft.com/office/drawing/2014/main" id="{C81F764C-22F0-4B6F-AB20-ACACC74BB3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1626950"/>
            <a:ext cx="3705225" cy="233362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41B866B-02B6-476B-B920-731F37DE1B52}"/>
              </a:ext>
            </a:extLst>
          </p:cNvPr>
          <p:cNvCxnSpPr>
            <a:cxnSpLocks/>
          </p:cNvCxnSpPr>
          <p:nvPr/>
        </p:nvCxnSpPr>
        <p:spPr>
          <a:xfrm>
            <a:off x="3735876" y="3547908"/>
            <a:ext cx="1428158" cy="66019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9350D1C-929E-4F31-A397-F8931F6A9DBD}"/>
              </a:ext>
            </a:extLst>
          </p:cNvPr>
          <p:cNvSpPr txBox="1"/>
          <p:nvPr/>
        </p:nvSpPr>
        <p:spPr>
          <a:xfrm>
            <a:off x="486382" y="5137516"/>
            <a:ext cx="113209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Zooming and Cropping is a simple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Every pixel has an </a:t>
            </a:r>
            <a:r>
              <a:rPr lang="en-GB" sz="2800" b="1" dirty="0">
                <a:solidFill>
                  <a:schemeClr val="tx2"/>
                </a:solidFill>
              </a:rPr>
              <a:t>index</a:t>
            </a:r>
            <a:r>
              <a:rPr lang="en-GB" sz="2800" dirty="0"/>
              <a:t> (A label that describes the pixel location)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We just select which pixels we wish to examine and discard the rest</a:t>
            </a:r>
          </a:p>
        </p:txBody>
      </p:sp>
    </p:spTree>
    <p:extLst>
      <p:ext uri="{BB962C8B-B14F-4D97-AF65-F5344CB8AC3E}">
        <p14:creationId xmlns:p14="http://schemas.microsoft.com/office/powerpoint/2010/main" val="3336453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Zoom and Crop -MATLAB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11" name="Picture 10" descr="A close-up of a toy&#10;&#10;Description automatically generated with medium confidence">
            <a:extLst>
              <a:ext uri="{FF2B5EF4-FFF2-40B4-BE49-F238E27FC236}">
                <a16:creationId xmlns:a16="http://schemas.microsoft.com/office/drawing/2014/main" id="{BC8A5BD4-9A97-4C70-9B31-B11F675DD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4723198"/>
            <a:ext cx="1704975" cy="1428750"/>
          </a:xfrm>
          <a:prstGeom prst="rect">
            <a:avLst/>
          </a:prstGeom>
        </p:spPr>
      </p:pic>
      <p:pic>
        <p:nvPicPr>
          <p:cNvPr id="15" name="Picture 14" descr="A picture containing indoor, toy, doll, decorated&#10;&#10;Description automatically generated">
            <a:extLst>
              <a:ext uri="{FF2B5EF4-FFF2-40B4-BE49-F238E27FC236}">
                <a16:creationId xmlns:a16="http://schemas.microsoft.com/office/drawing/2014/main" id="{C81F764C-22F0-4B6F-AB20-ACACC74BB3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85" y="1626950"/>
            <a:ext cx="3705225" cy="233362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2CB7B16-1BB3-4B89-B2BA-CED8F6FCDC60}"/>
              </a:ext>
            </a:extLst>
          </p:cNvPr>
          <p:cNvSpPr txBox="1"/>
          <p:nvPr/>
        </p:nvSpPr>
        <p:spPr>
          <a:xfrm>
            <a:off x="4942548" y="1512417"/>
            <a:ext cx="745138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figure,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imshow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(IMG)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Calculate image dimensions</a:t>
            </a:r>
          </a:p>
          <a:p>
            <a:r>
              <a:rPr lang="pl-PL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[r,c,z]=size(IMG);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%Define region size Px x Px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Px = 15;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Select pixel in image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[x, y] =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ginput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(1);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Calculate region around selected pixel of size Px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xdims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=max(1,round(x-Px/2)):min(round(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x+Px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/2),c);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ydims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max(1,round(y-Px/2)):min(round(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y+Px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/2),r);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%Create cropped image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=IMG(ydims,xdims,1:3);</a:t>
            </a:r>
          </a:p>
          <a:p>
            <a:endParaRPr lang="en-GB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EFDC6CF-1BAE-43C1-B84D-A807328C5278}"/>
              </a:ext>
            </a:extLst>
          </p:cNvPr>
          <p:cNvCxnSpPr>
            <a:cxnSpLocks/>
          </p:cNvCxnSpPr>
          <p:nvPr/>
        </p:nvCxnSpPr>
        <p:spPr>
          <a:xfrm flipH="1">
            <a:off x="2110902" y="3547908"/>
            <a:ext cx="1624974" cy="105327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382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Upscaling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0BFF67ED-DAB7-4AAC-B45D-C43728801D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06" y="1575615"/>
            <a:ext cx="6322979" cy="35122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C1D488-80F3-4F18-87BE-A70DD73291E1}"/>
              </a:ext>
            </a:extLst>
          </p:cNvPr>
          <p:cNvSpPr txBox="1"/>
          <p:nvPr/>
        </p:nvSpPr>
        <p:spPr>
          <a:xfrm>
            <a:off x="7239000" y="1960958"/>
            <a:ext cx="4114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We can increase pixel resolution by upscaling an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We create new pixels and insert them between adjacent pixels with values between that of neighbouring pixels</a:t>
            </a:r>
          </a:p>
        </p:txBody>
      </p:sp>
    </p:spTree>
    <p:extLst>
      <p:ext uri="{BB962C8B-B14F-4D97-AF65-F5344CB8AC3E}">
        <p14:creationId xmlns:p14="http://schemas.microsoft.com/office/powerpoint/2010/main" val="529152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Upscaling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DC56A2C-6E77-4BFD-BF4D-C6802817ADDC}"/>
              </a:ext>
            </a:extLst>
          </p:cNvPr>
          <p:cNvGrpSpPr/>
          <p:nvPr/>
        </p:nvGrpSpPr>
        <p:grpSpPr>
          <a:xfrm>
            <a:off x="6452681" y="3862785"/>
            <a:ext cx="4901119" cy="2404484"/>
            <a:chOff x="838200" y="2134071"/>
            <a:chExt cx="6331085" cy="2906609"/>
          </a:xfrm>
        </p:grpSpPr>
        <p:pic>
          <p:nvPicPr>
            <p:cNvPr id="7" name="Picture 6" descr="A picture containing text, colorful&#10;&#10;Description automatically generated">
              <a:extLst>
                <a:ext uri="{FF2B5EF4-FFF2-40B4-BE49-F238E27FC236}">
                  <a16:creationId xmlns:a16="http://schemas.microsoft.com/office/drawing/2014/main" id="{BE26C5EC-AFA1-40BE-B601-078911103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158627"/>
              <a:ext cx="1704975" cy="1428750"/>
            </a:xfrm>
            <a:prstGeom prst="rect">
              <a:avLst/>
            </a:prstGeom>
          </p:spPr>
        </p:pic>
        <p:pic>
          <p:nvPicPr>
            <p:cNvPr id="14" name="Picture 13" descr="A close-up of a toy&#10;&#10;Description automatically generated with medium confidence">
              <a:extLst>
                <a:ext uri="{FF2B5EF4-FFF2-40B4-BE49-F238E27FC236}">
                  <a16:creationId xmlns:a16="http://schemas.microsoft.com/office/drawing/2014/main" id="{78639ABB-5CD0-42EB-991A-E00376FD8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0732" y="2134071"/>
              <a:ext cx="3468553" cy="2906609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B829CD0-2F3A-4F46-A08A-44C38779DE41}"/>
                </a:ext>
              </a:extLst>
            </p:cNvPr>
            <p:cNvCxnSpPr>
              <a:cxnSpLocks/>
            </p:cNvCxnSpPr>
            <p:nvPr/>
          </p:nvCxnSpPr>
          <p:spPr>
            <a:xfrm>
              <a:off x="2543175" y="3197449"/>
              <a:ext cx="949055" cy="23155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150E466-AE0F-48ED-881A-A4B463EFC2B8}"/>
              </a:ext>
            </a:extLst>
          </p:cNvPr>
          <p:cNvSpPr txBox="1"/>
          <p:nvPr/>
        </p:nvSpPr>
        <p:spPr>
          <a:xfrm>
            <a:off x="617306" y="1589979"/>
            <a:ext cx="99663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Enhance = interpolate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=3;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ImgEnhancedRedCh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(:,:,1)),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ImgEnhancedGreenCh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(:,:,2)),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ImgEnhancedBlueCh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=interp2(double(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ZoomIMG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(:,:,3)),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upscale_factor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(:,:,1)=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ImgEnhancedRedCh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(:,:,2)=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ImgEnhancedGreenCh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(:,:,3)=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ImgEnhancedBlueCh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3414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Sharpening filter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pic>
        <p:nvPicPr>
          <p:cNvPr id="4" name="Picture 3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E430187F-C0DD-449C-96FE-AEEF23321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" y="2014537"/>
            <a:ext cx="6509628" cy="167535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7DF6AA3-E673-4F78-B650-B71857E96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925" y="3840121"/>
            <a:ext cx="4657928" cy="2802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A2EDDB-8E38-4327-AEB7-ECFCE5DF87FC}"/>
              </a:ext>
            </a:extLst>
          </p:cNvPr>
          <p:cNvSpPr txBox="1"/>
          <p:nvPr/>
        </p:nvSpPr>
        <p:spPr>
          <a:xfrm>
            <a:off x="7220885" y="2088867"/>
            <a:ext cx="51385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After upscaling, the image may appear blurry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To compensate we can apply a sharpening filter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Filters use a linear process called convolution which uses addition and multiplication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There’s far too much to cover on filtering in this session</a:t>
            </a:r>
          </a:p>
        </p:txBody>
      </p:sp>
    </p:spTree>
    <p:extLst>
      <p:ext uri="{BB962C8B-B14F-4D97-AF65-F5344CB8AC3E}">
        <p14:creationId xmlns:p14="http://schemas.microsoft.com/office/powerpoint/2010/main" val="2872775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Enhance – Sharpening filter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F331E3-752C-45DD-92E0-FBD3304E43F5}"/>
              </a:ext>
            </a:extLst>
          </p:cNvPr>
          <p:cNvSpPr txBox="1">
            <a:spLocks/>
          </p:cNvSpPr>
          <p:nvPr/>
        </p:nvSpPr>
        <p:spPr>
          <a:xfrm>
            <a:off x="838200" y="4358331"/>
            <a:ext cx="11058303" cy="2013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GB" b="1" dirty="0">
              <a:solidFill>
                <a:srgbClr val="00104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ACBF2F-8BF3-497F-9C0E-52284FCF7153}"/>
              </a:ext>
            </a:extLst>
          </p:cNvPr>
          <p:cNvSpPr txBox="1"/>
          <p:nvPr/>
        </p:nvSpPr>
        <p:spPr>
          <a:xfrm>
            <a:off x="745724" y="4738549"/>
            <a:ext cx="58009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%Create sharpening filter kernel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h = [0, -1, 0; -1, 5, -1; 0, -1, 0];</a:t>
            </a:r>
          </a:p>
          <a:p>
            <a:r>
              <a:rPr lang="en-GB" sz="1800" b="0" i="0" u="none" strike="noStrike" baseline="0" dirty="0">
                <a:solidFill>
                  <a:srgbClr val="028009"/>
                </a:solidFill>
                <a:latin typeface="Courier New" panose="02070309020205020404" pitchFamily="49" charset="0"/>
              </a:rPr>
              <a:t>% Apply filter using convolution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SharpenedIMG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imfilter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EnhancedIMG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</a:rPr>
              <a:t>, h);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7D00EE-BBAC-486C-8BCA-BE321A0F5616}"/>
              </a:ext>
            </a:extLst>
          </p:cNvPr>
          <p:cNvSpPr txBox="1"/>
          <p:nvPr/>
        </p:nvSpPr>
        <p:spPr>
          <a:xfrm>
            <a:off x="745724" y="1826631"/>
            <a:ext cx="62484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There are several different filtering methods which we can apply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Each have different advantages and disadvantages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Today we will use the MATLAB built in filtering function</a:t>
            </a:r>
          </a:p>
        </p:txBody>
      </p:sp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8834152C-B647-4C17-B3F4-2925170CA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105" y="2163369"/>
            <a:ext cx="5492874" cy="411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892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Why Digital Media Processing?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789"/>
            <a:ext cx="10515600" cy="446288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/>
              <a:t>Introduce you to the principles of Digital Image and Video Processing</a:t>
            </a:r>
          </a:p>
          <a:p>
            <a:pPr>
              <a:lnSpc>
                <a:spcPct val="150000"/>
              </a:lnSpc>
            </a:pPr>
            <a:r>
              <a:rPr lang="en-GB"/>
              <a:t>Fundamentals of image and video processing and manipulation</a:t>
            </a:r>
          </a:p>
          <a:p>
            <a:pPr lvl="1">
              <a:lnSpc>
                <a:spcPct val="150000"/>
              </a:lnSpc>
            </a:pPr>
            <a:r>
              <a:rPr lang="en-GB"/>
              <a:t>How techniques can be developed using core principles</a:t>
            </a:r>
          </a:p>
          <a:p>
            <a:pPr>
              <a:lnSpc>
                <a:spcPct val="150000"/>
              </a:lnSpc>
            </a:pPr>
            <a:r>
              <a:rPr lang="en-GB" b="1">
                <a:solidFill>
                  <a:srgbClr val="00104D"/>
                </a:solidFill>
              </a:rPr>
              <a:t>Technical</a:t>
            </a:r>
            <a:r>
              <a:rPr lang="en-GB" b="1"/>
              <a:t> </a:t>
            </a:r>
            <a:r>
              <a:rPr lang="en-GB"/>
              <a:t>module with practical </a:t>
            </a:r>
            <a:r>
              <a:rPr lang="en-GB" b="1">
                <a:solidFill>
                  <a:srgbClr val="00104D"/>
                </a:solidFill>
              </a:rPr>
              <a:t>coding and theory</a:t>
            </a:r>
          </a:p>
          <a:p>
            <a:pPr>
              <a:lnSpc>
                <a:spcPct val="150000"/>
              </a:lnSpc>
            </a:pPr>
            <a:r>
              <a:rPr lang="en-GB"/>
              <a:t>Groundwork of image processing and reference current research in the field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GB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392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Application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789"/>
            <a:ext cx="10515600" cy="446288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/>
              <a:t>We will study key principles related to:</a:t>
            </a:r>
          </a:p>
          <a:p>
            <a:pPr lvl="1">
              <a:lnSpc>
                <a:spcPct val="150000"/>
              </a:lnSpc>
            </a:pPr>
            <a:r>
              <a:rPr lang="en-GB"/>
              <a:t>Image manipulation</a:t>
            </a:r>
          </a:p>
          <a:p>
            <a:pPr lvl="1">
              <a:lnSpc>
                <a:spcPct val="150000"/>
              </a:lnSpc>
            </a:pPr>
            <a:r>
              <a:rPr lang="en-GB"/>
              <a:t>Interface/Interaction systems</a:t>
            </a:r>
          </a:p>
          <a:p>
            <a:pPr lvl="1">
              <a:lnSpc>
                <a:spcPct val="150000"/>
              </a:lnSpc>
            </a:pPr>
            <a:r>
              <a:rPr lang="en-GB"/>
              <a:t>Segmentation and tracking systems</a:t>
            </a:r>
          </a:p>
          <a:p>
            <a:pPr lvl="1">
              <a:lnSpc>
                <a:spcPct val="150000"/>
              </a:lnSpc>
            </a:pPr>
            <a:r>
              <a:rPr lang="en-GB"/>
              <a:t>Image processing systems</a:t>
            </a:r>
          </a:p>
          <a:p>
            <a:pPr>
              <a:lnSpc>
                <a:spcPct val="150000"/>
              </a:lnSpc>
            </a:pPr>
            <a:r>
              <a:rPr lang="en-GB"/>
              <a:t>Weekly practical and theoretical sessions, with tutorial/lecture based theory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441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>
                <a:solidFill>
                  <a:srgbClr val="00104D"/>
                </a:solidFill>
              </a:rPr>
              <a:t>Examples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707133-D939-4B26-8B2E-279B2DAA7AB3}"/>
              </a:ext>
            </a:extLst>
          </p:cNvPr>
          <p:cNvGrpSpPr/>
          <p:nvPr/>
        </p:nvGrpSpPr>
        <p:grpSpPr>
          <a:xfrm>
            <a:off x="1635223" y="2039392"/>
            <a:ext cx="4345241" cy="4436878"/>
            <a:chOff x="1650490" y="1904262"/>
            <a:chExt cx="4345241" cy="44368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2BC677-742C-445B-8B9F-2198B524C673}"/>
                </a:ext>
              </a:extLst>
            </p:cNvPr>
            <p:cNvGrpSpPr/>
            <p:nvPr/>
          </p:nvGrpSpPr>
          <p:grpSpPr>
            <a:xfrm>
              <a:off x="1650490" y="1904263"/>
              <a:ext cx="2057083" cy="1995233"/>
              <a:chOff x="838199" y="1828092"/>
              <a:chExt cx="2530640" cy="2711673"/>
            </a:xfrm>
          </p:grpSpPr>
          <p:pic>
            <p:nvPicPr>
              <p:cNvPr id="2050" name="Picture 2" descr="Image">
                <a:extLst>
                  <a:ext uri="{FF2B5EF4-FFF2-40B4-BE49-F238E27FC236}">
                    <a16:creationId xmlns:a16="http://schemas.microsoft.com/office/drawing/2014/main" id="{D6D770B2-AC35-4EC8-BD11-0F237B72A2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422" b="5420"/>
              <a:stretch/>
            </p:blipFill>
            <p:spPr bwMode="auto">
              <a:xfrm>
                <a:off x="838200" y="1828092"/>
                <a:ext cx="2530639" cy="22600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C35AC6E-B42C-4BE1-9E72-64C18CD4CEFA}"/>
                  </a:ext>
                </a:extLst>
              </p:cNvPr>
              <p:cNvSpPr txBox="1"/>
              <p:nvPr/>
            </p:nvSpPr>
            <p:spPr>
              <a:xfrm>
                <a:off x="838199" y="4231988"/>
                <a:ext cx="253063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</a:t>
                </a:r>
                <a:r>
                  <a:rPr lang="en-GB" sz="1400" err="1"/>
                  <a:t>ChromaVid</a:t>
                </a:r>
                <a:endParaRPr lang="en-GB" sz="140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E6B8C91-D632-46C7-B732-E58F81160CF9}"/>
                </a:ext>
              </a:extLst>
            </p:cNvPr>
            <p:cNvGrpSpPr/>
            <p:nvPr/>
          </p:nvGrpSpPr>
          <p:grpSpPr>
            <a:xfrm>
              <a:off x="3938648" y="1904262"/>
              <a:ext cx="2057083" cy="2076550"/>
              <a:chOff x="838199" y="1828091"/>
              <a:chExt cx="2530640" cy="2822188"/>
            </a:xfrm>
          </p:grpSpPr>
          <p:pic>
            <p:nvPicPr>
              <p:cNvPr id="14" name="Picture 2">
                <a:extLst>
                  <a:ext uri="{FF2B5EF4-FFF2-40B4-BE49-F238E27FC236}">
                    <a16:creationId xmlns:a16="http://schemas.microsoft.com/office/drawing/2014/main" id="{D997E0CA-7CC7-499C-A1B3-5C18CD719A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200" y="1828091"/>
                <a:ext cx="2530639" cy="22600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0199FAD-0B94-4ABF-AA8D-F31F54ADF596}"/>
                  </a:ext>
                </a:extLst>
              </p:cNvPr>
              <p:cNvSpPr txBox="1"/>
              <p:nvPr/>
            </p:nvSpPr>
            <p:spPr>
              <a:xfrm>
                <a:off x="838199" y="4231987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Snapchat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47E2C6-C465-40A1-A444-CCEC3CDDCE12}"/>
                </a:ext>
              </a:extLst>
            </p:cNvPr>
            <p:cNvGrpSpPr/>
            <p:nvPr/>
          </p:nvGrpSpPr>
          <p:grpSpPr>
            <a:xfrm>
              <a:off x="1650490" y="4246640"/>
              <a:ext cx="2057082" cy="2094500"/>
              <a:chOff x="838199" y="1803696"/>
              <a:chExt cx="2530639" cy="2846585"/>
            </a:xfrm>
          </p:grpSpPr>
          <p:pic>
            <p:nvPicPr>
              <p:cNvPr id="26" name="Picture 2">
                <a:extLst>
                  <a:ext uri="{FF2B5EF4-FFF2-40B4-BE49-F238E27FC236}">
                    <a16:creationId xmlns:a16="http://schemas.microsoft.com/office/drawing/2014/main" id="{36480F4B-1D40-4686-889D-2EE66BA045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199" y="1803696"/>
                <a:ext cx="2530639" cy="22600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905E5B-D0E9-4E2A-950D-0233757407BE}"/>
                  </a:ext>
                </a:extLst>
              </p:cNvPr>
              <p:cNvSpPr txBox="1"/>
              <p:nvPr/>
            </p:nvSpPr>
            <p:spPr>
              <a:xfrm>
                <a:off x="838199" y="4231989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Photoshop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F18285A-A683-4593-B770-64EB19B00E55}"/>
                </a:ext>
              </a:extLst>
            </p:cNvPr>
            <p:cNvGrpSpPr/>
            <p:nvPr/>
          </p:nvGrpSpPr>
          <p:grpSpPr>
            <a:xfrm>
              <a:off x="3938648" y="4246640"/>
              <a:ext cx="2057083" cy="2094500"/>
              <a:chOff x="838199" y="1803696"/>
              <a:chExt cx="2530640" cy="2846585"/>
            </a:xfrm>
          </p:grpSpPr>
          <p:pic>
            <p:nvPicPr>
              <p:cNvPr id="29" name="Picture 2">
                <a:extLst>
                  <a:ext uri="{FF2B5EF4-FFF2-40B4-BE49-F238E27FC236}">
                    <a16:creationId xmlns:a16="http://schemas.microsoft.com/office/drawing/2014/main" id="{40A6E286-05CF-42CA-BFEB-B61C0103F80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 bwMode="auto">
              <a:xfrm>
                <a:off x="838200" y="1803696"/>
                <a:ext cx="2530639" cy="22600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F264D47-7683-49FE-BA92-D3BD0E082515}"/>
                  </a:ext>
                </a:extLst>
              </p:cNvPr>
              <p:cNvSpPr txBox="1"/>
              <p:nvPr/>
            </p:nvSpPr>
            <p:spPr>
              <a:xfrm>
                <a:off x="838199" y="4231989"/>
                <a:ext cx="2530639" cy="4182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/>
                  <a:t>© Wikimedia Commons</a:t>
                </a:r>
              </a:p>
            </p:txBody>
          </p:sp>
        </p:grpSp>
      </p:grpSp>
      <p:pic>
        <p:nvPicPr>
          <p:cNvPr id="2052" name="Picture 4">
            <a:extLst>
              <a:ext uri="{FF2B5EF4-FFF2-40B4-BE49-F238E27FC236}">
                <a16:creationId xmlns:a16="http://schemas.microsoft.com/office/drawing/2014/main" id="{BA60A5AF-68EC-4EFE-B787-AE2438FAB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628" y="2039392"/>
            <a:ext cx="4556172" cy="410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8" name="TextBox 2047">
            <a:extLst>
              <a:ext uri="{FF2B5EF4-FFF2-40B4-BE49-F238E27FC236}">
                <a16:creationId xmlns:a16="http://schemas.microsoft.com/office/drawing/2014/main" id="{2C062BC6-02A1-4714-AB89-AA0FD918FCF3}"/>
              </a:ext>
            </a:extLst>
          </p:cNvPr>
          <p:cNvSpPr txBox="1"/>
          <p:nvPr/>
        </p:nvSpPr>
        <p:spPr>
          <a:xfrm>
            <a:off x="6797628" y="6163741"/>
            <a:ext cx="4556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/>
              <a:t>© Wikimedia Commons – Medical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2089541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- Movies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Online Media 5" title="Let's Enhance HD">
            <a:hlinkClick r:id="" action="ppaction://media"/>
            <a:extLst>
              <a:ext uri="{FF2B5EF4-FFF2-40B4-BE49-F238E27FC236}">
                <a16:creationId xmlns:a16="http://schemas.microsoft.com/office/drawing/2014/main" id="{A9D2EED7-5A11-4656-869D-88516AA7A29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54238" y="1690688"/>
            <a:ext cx="770096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90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Image Processing - Reality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Online Media 2" title="Castle: ENHANCE!">
            <a:hlinkClick r:id="" action="ppaction://media"/>
            <a:extLst>
              <a:ext uri="{FF2B5EF4-FFF2-40B4-BE49-F238E27FC236}">
                <a16:creationId xmlns:a16="http://schemas.microsoft.com/office/drawing/2014/main" id="{8A3E649A-C868-4808-9010-BAA1DDAE790E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54238" y="1690688"/>
            <a:ext cx="770096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9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What is a Digital Image?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69101" cy="387592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rgbClr val="00104D"/>
                </a:solidFill>
              </a:rPr>
              <a:t>Digital Image: </a:t>
            </a:r>
            <a:r>
              <a:rPr lang="en-GB" dirty="0"/>
              <a:t>A numerical representation of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quantised</a:t>
            </a:r>
            <a:r>
              <a:rPr lang="en-GB" dirty="0"/>
              <a:t> image data</a:t>
            </a: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solidFill>
                  <a:srgbClr val="00104D"/>
                </a:solidFill>
              </a:rPr>
              <a:t>Quantised: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Finite</a:t>
            </a:r>
            <a:r>
              <a:rPr lang="en-GB" dirty="0"/>
              <a:t> representation of numeric data which is approximated to the resolution of a particular system</a:t>
            </a:r>
            <a:endParaRPr lang="en-GB" b="1" dirty="0"/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9810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What is a Finite Digital?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969101" cy="4681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Finite is the opposite to “infinite” meaning to be endless</a:t>
            </a:r>
          </a:p>
          <a:p>
            <a:pPr>
              <a:lnSpc>
                <a:spcPct val="150000"/>
              </a:lnSpc>
            </a:pPr>
            <a:r>
              <a:rPr lang="en-GB" dirty="0"/>
              <a:t>Therefore Finite is defined as </a:t>
            </a:r>
            <a:r>
              <a:rPr lang="en-GB" b="1" dirty="0">
                <a:solidFill>
                  <a:srgbClr val="00104D"/>
                </a:solidFill>
                <a:highlight>
                  <a:srgbClr val="FFFF00"/>
                </a:highlight>
              </a:rPr>
              <a:t>having a limited range</a:t>
            </a:r>
          </a:p>
          <a:p>
            <a:pPr>
              <a:lnSpc>
                <a:spcPct val="150000"/>
              </a:lnSpc>
            </a:pPr>
            <a:r>
              <a:rPr lang="en-GB" dirty="0"/>
              <a:t>If we look closer at a digital image we will see that is made up of a limited (finite) number of pixels</a:t>
            </a:r>
          </a:p>
          <a:p>
            <a:pPr>
              <a:lnSpc>
                <a:spcPct val="150000"/>
              </a:lnSpc>
            </a:pPr>
            <a:r>
              <a:rPr lang="en-GB" dirty="0"/>
              <a:t>Each pixel will have a value associated with it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The values associated to each pixel will be “finite” </a:t>
            </a:r>
            <a:r>
              <a:rPr lang="en-GB" sz="1800" i="1" dirty="0"/>
              <a:t>(a specific number in a defined range)</a:t>
            </a:r>
            <a:endParaRPr lang="en-GB" i="1" dirty="0"/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283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576-93E0-48AE-818E-1BD35A4E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104D"/>
                </a:solidFill>
              </a:rPr>
              <a:t>Digital Image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887F-D8E5-40C3-AAAF-2F4743D9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969101" cy="4681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Therefore we represent images as a two dimensional function </a:t>
            </a:r>
            <a:r>
              <a:rPr lang="en-GB" sz="4400" b="1" i="1" dirty="0">
                <a:solidFill>
                  <a:srgbClr val="00104D"/>
                </a:solidFill>
                <a:highlight>
                  <a:srgbClr val="FFFF00"/>
                </a:highlight>
              </a:rPr>
              <a:t>f(x, y)</a:t>
            </a:r>
            <a:endParaRPr lang="en-GB" b="1" i="1" dirty="0">
              <a:solidFill>
                <a:srgbClr val="00104D"/>
              </a:solidFill>
              <a:highlight>
                <a:srgbClr val="FFFF00"/>
              </a:highlight>
            </a:endParaRPr>
          </a:p>
          <a:p>
            <a:pPr lvl="1">
              <a:lnSpc>
                <a:spcPct val="150000"/>
              </a:lnSpc>
            </a:pPr>
            <a:r>
              <a:rPr lang="en-GB" dirty="0"/>
              <a:t>Where </a:t>
            </a:r>
            <a:r>
              <a:rPr lang="en-GB" b="1" i="1" dirty="0">
                <a:solidFill>
                  <a:srgbClr val="00104D"/>
                </a:solidFill>
              </a:rPr>
              <a:t>x</a:t>
            </a:r>
            <a:r>
              <a:rPr lang="en-GB" i="1" dirty="0"/>
              <a:t> </a:t>
            </a:r>
            <a:r>
              <a:rPr lang="en-GB" dirty="0"/>
              <a:t> and </a:t>
            </a:r>
            <a:r>
              <a:rPr lang="en-GB" b="1" i="1" dirty="0">
                <a:solidFill>
                  <a:srgbClr val="00104D"/>
                </a:solidFill>
              </a:rPr>
              <a:t>y</a:t>
            </a:r>
            <a:r>
              <a:rPr lang="en-GB" i="1" dirty="0"/>
              <a:t> </a:t>
            </a:r>
            <a:r>
              <a:rPr lang="en-GB" dirty="0"/>
              <a:t>are </a:t>
            </a:r>
            <a:r>
              <a:rPr lang="en-GB" b="1" i="1" dirty="0">
                <a:solidFill>
                  <a:srgbClr val="00104D"/>
                </a:solidFill>
              </a:rPr>
              <a:t>spatial</a:t>
            </a:r>
            <a:r>
              <a:rPr lang="en-GB" i="1" dirty="0"/>
              <a:t> </a:t>
            </a:r>
            <a:r>
              <a:rPr lang="en-GB" dirty="0"/>
              <a:t>coordinates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The amplitude of </a:t>
            </a:r>
            <a:r>
              <a:rPr lang="en-GB" b="1" i="1" dirty="0">
                <a:solidFill>
                  <a:srgbClr val="00104D"/>
                </a:solidFill>
              </a:rPr>
              <a:t>f</a:t>
            </a:r>
            <a:r>
              <a:rPr lang="en-GB" i="1" dirty="0"/>
              <a:t> </a:t>
            </a:r>
            <a:r>
              <a:rPr lang="en-GB" dirty="0"/>
              <a:t>at any pair of coordinates is called </a:t>
            </a:r>
            <a:r>
              <a:rPr lang="en-GB" b="1" i="1" dirty="0">
                <a:solidFill>
                  <a:srgbClr val="00104D"/>
                </a:solidFill>
              </a:rPr>
              <a:t>intensity</a:t>
            </a:r>
            <a:r>
              <a:rPr lang="en-GB" dirty="0"/>
              <a:t> or </a:t>
            </a:r>
            <a:r>
              <a:rPr lang="en-GB" b="1" i="1" dirty="0">
                <a:solidFill>
                  <a:srgbClr val="00104D"/>
                </a:solidFill>
              </a:rPr>
              <a:t>grey level</a:t>
            </a: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solidFill>
                <a:srgbClr val="00104D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A9C16-191E-479E-8E01-04D2DDF808DA}"/>
              </a:ext>
            </a:extLst>
          </p:cNvPr>
          <p:cNvGrpSpPr/>
          <p:nvPr/>
        </p:nvGrpSpPr>
        <p:grpSpPr>
          <a:xfrm>
            <a:off x="82527" y="6642556"/>
            <a:ext cx="12109473" cy="215444"/>
            <a:chOff x="164743" y="6711846"/>
            <a:chExt cx="12109473" cy="215444"/>
          </a:xfrm>
        </p:grpSpPr>
        <p:pic>
          <p:nvPicPr>
            <p:cNvPr id="5" name="Picture 2" descr="STUDY WORLD INTERNATIONAL EDUCATION FAIR">
              <a:extLst>
                <a:ext uri="{FF2B5EF4-FFF2-40B4-BE49-F238E27FC236}">
                  <a16:creationId xmlns:a16="http://schemas.microsoft.com/office/drawing/2014/main" id="{F936C235-405C-4411-8CA7-F76B18AFF1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743" y="6711846"/>
              <a:ext cx="1069558" cy="2154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0D086E-5623-4CB7-AF41-9106DC310997}"/>
                </a:ext>
              </a:extLst>
            </p:cNvPr>
            <p:cNvSpPr txBox="1"/>
            <p:nvPr/>
          </p:nvSpPr>
          <p:spPr>
            <a:xfrm>
              <a:off x="1301841" y="6711846"/>
              <a:ext cx="10972375" cy="215444"/>
            </a:xfrm>
            <a:prstGeom prst="rect">
              <a:avLst/>
            </a:prstGeom>
            <a:solidFill>
              <a:srgbClr val="00104D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800" b="1" dirty="0">
                  <a:solidFill>
                    <a:schemeClr val="bg1"/>
                  </a:solidFill>
                  <a:highlight>
                    <a:srgbClr val="00104D"/>
                  </a:highlight>
                </a:rPr>
                <a:t>Digital Media Processing – Lecture 01: Introduction							 Dr Samuel Smith – Samuel.smith@bcu.ac.uk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DE780D-4A89-4B6D-83A9-273E787D3AD8}"/>
              </a:ext>
            </a:extLst>
          </p:cNvPr>
          <p:cNvCxnSpPr/>
          <p:nvPr/>
        </p:nvCxnSpPr>
        <p:spPr>
          <a:xfrm>
            <a:off x="745724" y="1420427"/>
            <a:ext cx="11061577" cy="0"/>
          </a:xfrm>
          <a:prstGeom prst="line">
            <a:avLst/>
          </a:prstGeom>
          <a:ln w="19050">
            <a:solidFill>
              <a:srgbClr val="0010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D99E0614-73AA-46F4-98AE-D39E66CA80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44" r="26990" b="7081"/>
          <a:stretch/>
        </p:blipFill>
        <p:spPr>
          <a:xfrm>
            <a:off x="1219625" y="4196233"/>
            <a:ext cx="2400809" cy="2176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A2D31F-E4EA-41EF-8936-09FE41538BE7}"/>
              </a:ext>
            </a:extLst>
          </p:cNvPr>
          <p:cNvSpPr txBox="1"/>
          <p:nvPr/>
        </p:nvSpPr>
        <p:spPr>
          <a:xfrm>
            <a:off x="3750267" y="4706928"/>
            <a:ext cx="7054516" cy="1200329"/>
          </a:xfrm>
          <a:prstGeom prst="rect">
            <a:avLst/>
          </a:prstGeom>
          <a:solidFill>
            <a:srgbClr val="EBEFFF"/>
          </a:solidFill>
          <a:ln>
            <a:solidFill>
              <a:srgbClr val="00104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Note that a digital image is composed of </a:t>
            </a:r>
            <a:r>
              <a:rPr lang="en-GB" sz="2400" b="1" dirty="0">
                <a:solidFill>
                  <a:srgbClr val="00104D"/>
                </a:solidFill>
              </a:rPr>
              <a:t>a finite number of elements</a:t>
            </a:r>
            <a:r>
              <a:rPr lang="en-GB" sz="2400" dirty="0"/>
              <a:t>, each of which has a particular location and value – These are  called </a:t>
            </a:r>
            <a:r>
              <a:rPr lang="en-GB" sz="2400" b="1" i="1" dirty="0">
                <a:solidFill>
                  <a:srgbClr val="00104D"/>
                </a:solidFill>
                <a:highlight>
                  <a:srgbClr val="FFFF00"/>
                </a:highlight>
              </a:rPr>
              <a:t>pixels</a:t>
            </a:r>
            <a:endParaRPr lang="en-GB" sz="2400" b="1" dirty="0">
              <a:solidFill>
                <a:srgbClr val="00104D"/>
              </a:solidFill>
              <a:highlight>
                <a:srgbClr val="FFFF00"/>
              </a:highlight>
            </a:endParaRPr>
          </a:p>
        </p:txBody>
      </p:sp>
      <p:cxnSp>
        <p:nvCxnSpPr>
          <p:cNvPr id="11" name="Straight Arrow Connector 10" descr="X&#10;">
            <a:extLst>
              <a:ext uri="{FF2B5EF4-FFF2-40B4-BE49-F238E27FC236}">
                <a16:creationId xmlns:a16="http://schemas.microsoft.com/office/drawing/2014/main" id="{C895C447-BFDF-40E1-A693-919075EE887B}"/>
              </a:ext>
            </a:extLst>
          </p:cNvPr>
          <p:cNvCxnSpPr>
            <a:cxnSpLocks/>
          </p:cNvCxnSpPr>
          <p:nvPr/>
        </p:nvCxnSpPr>
        <p:spPr>
          <a:xfrm>
            <a:off x="1423619" y="4196233"/>
            <a:ext cx="2286000" cy="0"/>
          </a:xfrm>
          <a:prstGeom prst="straightConnector1">
            <a:avLst/>
          </a:prstGeom>
          <a:ln w="38100">
            <a:solidFill>
              <a:srgbClr val="001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945E9EC-A86D-45FE-8CE6-52DE82692C69}"/>
              </a:ext>
            </a:extLst>
          </p:cNvPr>
          <p:cNvSpPr txBox="1"/>
          <p:nvPr/>
        </p:nvSpPr>
        <p:spPr>
          <a:xfrm>
            <a:off x="2389134" y="3800654"/>
            <a:ext cx="265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FAC0E3-5237-4FE2-9869-0DEC27168546}"/>
              </a:ext>
            </a:extLst>
          </p:cNvPr>
          <p:cNvCxnSpPr>
            <a:cxnSpLocks/>
          </p:cNvCxnSpPr>
          <p:nvPr/>
        </p:nvCxnSpPr>
        <p:spPr>
          <a:xfrm>
            <a:off x="1423619" y="4196233"/>
            <a:ext cx="0" cy="2318867"/>
          </a:xfrm>
          <a:prstGeom prst="line">
            <a:avLst/>
          </a:prstGeom>
          <a:ln w="38100">
            <a:solidFill>
              <a:srgbClr val="0010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C9ADD34-F85A-4BB8-BDCE-4B088F76AFAB}"/>
              </a:ext>
            </a:extLst>
          </p:cNvPr>
          <p:cNvSpPr txBox="1"/>
          <p:nvPr/>
        </p:nvSpPr>
        <p:spPr>
          <a:xfrm>
            <a:off x="1121432" y="5053426"/>
            <a:ext cx="265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771895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1535</Words>
  <Application>Microsoft Office PowerPoint</Application>
  <PresentationFormat>Widescreen</PresentationFormat>
  <Paragraphs>198</Paragraphs>
  <Slides>19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Bahnschrift</vt:lpstr>
      <vt:lpstr>Calibri</vt:lpstr>
      <vt:lpstr>Calibri Light</vt:lpstr>
      <vt:lpstr>Courier New</vt:lpstr>
      <vt:lpstr>Office Theme</vt:lpstr>
      <vt:lpstr>Applicant Taster Day</vt:lpstr>
      <vt:lpstr>Why Digital Media Processing?</vt:lpstr>
      <vt:lpstr>Application Areas</vt:lpstr>
      <vt:lpstr>Examples</vt:lpstr>
      <vt:lpstr>Image Processing - Movies</vt:lpstr>
      <vt:lpstr>Image Processing - Reality</vt:lpstr>
      <vt:lpstr>What is a Digital Image?</vt:lpstr>
      <vt:lpstr>What is a Finite Digital?</vt:lpstr>
      <vt:lpstr>Digital Image Representation</vt:lpstr>
      <vt:lpstr>Digital Image Representation</vt:lpstr>
      <vt:lpstr>Image Types</vt:lpstr>
      <vt:lpstr>Image Processing – Zoom And Enhance in MATLAB</vt:lpstr>
      <vt:lpstr>Image Handling – Import Image</vt:lpstr>
      <vt:lpstr>Zoom and Crop</vt:lpstr>
      <vt:lpstr>Zoom and Crop -MATLAB</vt:lpstr>
      <vt:lpstr>Enhance – Upscaling </vt:lpstr>
      <vt:lpstr>Enhance – Upscaling </vt:lpstr>
      <vt:lpstr>Enhance – Sharpening filter </vt:lpstr>
      <vt:lpstr>Enhance – Sharpening filter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Samuel Smith</dc:creator>
  <cp:lastModifiedBy>Samuel Smith</cp:lastModifiedBy>
  <cp:revision>3</cp:revision>
  <dcterms:created xsi:type="dcterms:W3CDTF">2022-04-04T08:22:00Z</dcterms:created>
  <dcterms:modified xsi:type="dcterms:W3CDTF">2022-04-06T08:45:43Z</dcterms:modified>
</cp:coreProperties>
</file>

<file path=docProps/thumbnail.jpeg>
</file>